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20"/>
  </p:notesMasterIdLst>
  <p:handoutMasterIdLst>
    <p:handoutMasterId r:id="rId21"/>
  </p:handoutMasterIdLst>
  <p:sldIdLst>
    <p:sldId id="322" r:id="rId3"/>
    <p:sldId id="8019" r:id="rId4"/>
    <p:sldId id="8031" r:id="rId5"/>
    <p:sldId id="8053" r:id="rId6"/>
    <p:sldId id="8054" r:id="rId7"/>
    <p:sldId id="8055" r:id="rId8"/>
    <p:sldId id="8056" r:id="rId9"/>
    <p:sldId id="8057" r:id="rId10"/>
    <p:sldId id="8058" r:id="rId11"/>
    <p:sldId id="8059" r:id="rId12"/>
    <p:sldId id="8060" r:id="rId13"/>
    <p:sldId id="8061" r:id="rId14"/>
    <p:sldId id="8062" r:id="rId15"/>
    <p:sldId id="8063" r:id="rId16"/>
    <p:sldId id="8064" r:id="rId17"/>
    <p:sldId id="8065" r:id="rId18"/>
    <p:sldId id="7150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1" autoAdjust="0"/>
    <p:restoredTop sz="95377" autoAdjust="0"/>
  </p:normalViewPr>
  <p:slideViewPr>
    <p:cSldViewPr snapToGrid="0" showGuides="1">
      <p:cViewPr varScale="1">
        <p:scale>
          <a:sx n="87" d="100"/>
          <a:sy n="87" d="100"/>
        </p:scale>
        <p:origin x="461" y="58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ADB97-6933-4BBC-A55F-93CB8D52DAC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674A8-0F4B-4B41-ABB0-E94ACC953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90650" y="764705"/>
            <a:ext cx="9410700" cy="21336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2" y="2996952"/>
            <a:ext cx="8331199" cy="2362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122238"/>
            <a:ext cx="27432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22238"/>
            <a:ext cx="80264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39349" y="634678"/>
            <a:ext cx="11809312" cy="562074"/>
          </a:xfrm>
          <a:prstGeom prst="rect">
            <a:avLst/>
          </a:prstGeom>
        </p:spPr>
        <p:txBody>
          <a:bodyPr/>
          <a:lstStyle>
            <a:lvl1pPr algn="l">
              <a:defRPr sz="3200" spc="100" baseline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-1" y="1268760"/>
            <a:ext cx="9576000" cy="180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112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0647" y="1992779"/>
            <a:ext cx="7682753" cy="22860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647" y="4712447"/>
            <a:ext cx="7364506" cy="121023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EF2C-8617-4E8D-9C8A-771407435FEA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4876" y="251741"/>
            <a:ext cx="9988924" cy="93908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877"/>
            <a:ext cx="10515600" cy="4472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86971" y="6356349"/>
            <a:ext cx="2743200" cy="365125"/>
          </a:xfrm>
        </p:spPr>
        <p:txBody>
          <a:bodyPr/>
          <a:lstStyle/>
          <a:p>
            <a:fld id="{13E0B116-F030-4C6E-907D-24696DD7EE0A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330478" y="6394217"/>
            <a:ext cx="1340597" cy="260722"/>
          </a:xfrm>
        </p:spPr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8" name="椭圆 7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0" name="矩形 9"/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2" name="矩形 11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3AFA-56C6-472E-BF21-32DC9E277C69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62D1-A0BC-48CC-B41F-034E8E912D81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5509" y="181815"/>
            <a:ext cx="10374406" cy="9390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3153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5544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3153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5544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0895-0A74-426D-AD20-44FB46A1D511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 txBox="1"/>
          <p:nvPr userDrawn="1"/>
        </p:nvSpPr>
        <p:spPr>
          <a:xfrm>
            <a:off x="10330478" y="6394217"/>
            <a:ext cx="1340597" cy="260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2" name="椭圆 11"/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appartments_160217"/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4" name="矩形 13"/>
          <p:cNvSpPr/>
          <p:nvPr userDrawn="1"/>
        </p:nvSpPr>
        <p:spPr>
          <a:xfrm>
            <a:off x="738414" y="5651165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16" name="矩形 15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0" name="矩形 19"/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>
            <a:fillRect/>
          </a:stretch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98711" y="1703107"/>
            <a:ext cx="10515600" cy="11207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谢  谢！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D519-A30F-4EE4-A60F-51EC1745D88A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22239"/>
            <a:ext cx="10959008" cy="930498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341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5359-1C3C-437A-AAC2-F24B36CA5B39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49EF-F24D-4FE2-8691-CEBD1ABE4C48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2885-569B-4EC8-A8C8-9E657FAA37C6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F94F-EE6A-41EC-BE76-745371B3F5D1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6135E-DB11-4477-A402-923A23C8C71E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96752"/>
            <a:ext cx="5384801" cy="49341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6248400"/>
            <a:ext cx="28448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957984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6975"/>
            <a:ext cx="109728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381750"/>
            <a:ext cx="3860801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280795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98295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0554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26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698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095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7947"/>
            <a:ext cx="10515600" cy="4449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1472-04AC-48B7-8ABA-29FB061930FC}" type="datetime1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892B-83CD-4852-A163-816BBE635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Clr>
          <a:srgbClr val="0070C0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78" y="1366439"/>
            <a:ext cx="11015244" cy="19815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5400" dirty="0" err="1">
                <a:solidFill>
                  <a:srgbClr val="330066"/>
                </a:solidFill>
              </a:rPr>
              <a:t>iEDA</a:t>
            </a:r>
            <a:r>
              <a:rPr lang="zh-CN" altLang="en-US" sz="5400" dirty="0">
                <a:solidFill>
                  <a:srgbClr val="330066"/>
                </a:solidFill>
              </a:rPr>
              <a:t>水滴计划答辩</a:t>
            </a:r>
            <a:br>
              <a:rPr lang="en-US" altLang="zh-CN" sz="5400" dirty="0">
                <a:solidFill>
                  <a:srgbClr val="330066"/>
                </a:solidFill>
              </a:rPr>
            </a:br>
            <a:r>
              <a:rPr lang="en-US" altLang="zh-CN" sz="5400" dirty="0">
                <a:solidFill>
                  <a:srgbClr val="330066"/>
                </a:solidFill>
              </a:rPr>
              <a:t>                    </a:t>
            </a:r>
            <a:r>
              <a:rPr lang="en-US" altLang="zh-CN" sz="4800" dirty="0">
                <a:solidFill>
                  <a:srgbClr val="330066"/>
                </a:solidFill>
              </a:rPr>
              <a:t>——2024</a:t>
            </a:r>
            <a:r>
              <a:rPr lang="en-US" altLang="zh-CN" sz="5400" dirty="0">
                <a:solidFill>
                  <a:srgbClr val="330066"/>
                </a:solidFill>
              </a:rPr>
              <a:t>             </a:t>
            </a:r>
            <a:endParaRPr lang="en-US" altLang="en-US" sz="5400" dirty="0">
              <a:solidFill>
                <a:srgbClr val="330066"/>
              </a:solidFill>
            </a:endParaRPr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532" y="3853369"/>
            <a:ext cx="6248209" cy="820232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iEDA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课题组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万云鹏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37F0F-089B-4368-B233-B1320602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3236" y="5491561"/>
            <a:ext cx="2844800" cy="457200"/>
          </a:xfrm>
        </p:spPr>
        <p:txBody>
          <a:bodyPr/>
          <a:lstStyle/>
          <a:p>
            <a:pPr algn="ctr">
              <a:defRPr/>
            </a:pPr>
            <a:r>
              <a:rPr lang="en-US" altLang="zh-CN" sz="2000" b="1" dirty="0"/>
              <a:t>2024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8</a:t>
            </a:r>
            <a:r>
              <a:rPr lang="zh-CN" altLang="en-US" sz="2000" b="1" dirty="0"/>
              <a:t>月</a:t>
            </a:r>
            <a:r>
              <a:rPr lang="en-US" altLang="zh-CN" sz="2000" b="1" dirty="0"/>
              <a:t>17</a:t>
            </a:r>
            <a:r>
              <a:rPr lang="zh-CN" altLang="en-US" sz="2000" b="1" dirty="0"/>
              <a:t>日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算法的主要思路流程如下：</a:t>
            </a:r>
            <a:endParaRPr lang="en-US" altLang="zh-CN" sz="2000" b="1" dirty="0"/>
          </a:p>
        </p:txBody>
      </p:sp>
      <p:pic>
        <p:nvPicPr>
          <p:cNvPr id="7" name="图片 1" descr="图片00">
            <a:extLst>
              <a:ext uri="{FF2B5EF4-FFF2-40B4-BE49-F238E27FC236}">
                <a16:creationId xmlns:a16="http://schemas.microsoft.com/office/drawing/2014/main" id="{42299AD1-C462-4928-8598-05667170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212839"/>
            <a:ext cx="5209442" cy="37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">
            <a:extLst>
              <a:ext uri="{FF2B5EF4-FFF2-40B4-BE49-F238E27FC236}">
                <a16:creationId xmlns:a16="http://schemas.microsoft.com/office/drawing/2014/main" id="{B8E1974D-7AD0-4524-B80F-CBDC1481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676" y="1306626"/>
            <a:ext cx="3087321" cy="2541850"/>
          </a:xfrm>
          <a:prstGeom prst="rect">
            <a:avLst/>
          </a:prstGeom>
          <a:solidFill>
            <a:srgbClr val="D9EDEE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基于深度学习的逻辑综合（</a:t>
            </a: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DRILLS</a:t>
            </a: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框架）主要包括五个部分：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设计状态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优化空间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奖励函数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收集经验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智能体训练</a:t>
            </a: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1B00AC71-5D29-4B77-A607-7655E9650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79" y="4382860"/>
            <a:ext cx="5126947" cy="174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51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算法的主要架构如下：</a:t>
            </a:r>
            <a:endParaRPr lang="en-US" altLang="zh-CN" sz="2000" b="1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FA3DFF43-5E15-4852-812E-E1343140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30" y="1692386"/>
            <a:ext cx="4471132" cy="50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4">
            <a:extLst>
              <a:ext uri="{FF2B5EF4-FFF2-40B4-BE49-F238E27FC236}">
                <a16:creationId xmlns:a16="http://schemas.microsoft.com/office/drawing/2014/main" id="{59B7183D-2EC8-4260-A7EE-FA7B8FBBC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340" y="1881554"/>
            <a:ext cx="3722075" cy="3406714"/>
          </a:xfrm>
          <a:prstGeom prst="rect">
            <a:avLst/>
          </a:prstGeom>
          <a:solidFill>
            <a:srgbClr val="D9EDEE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输入：电路设计文件，优化空间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输出：优化流程序列</a:t>
            </a:r>
            <a:endParaRPr kumimoji="0" lang="en-US" altLang="zh-CN" sz="1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1-2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行：初始化逻辑综合环境和智能体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3-21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行：智能体在</a:t>
            </a: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集范围内进行训练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8-16行：智能体迭代地建议k个基元优</a:t>
            </a: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化的序列以产生优化流程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18-19行：计算损失，并对策略网络和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价值网络进行训练</a:t>
            </a:r>
          </a:p>
        </p:txBody>
      </p:sp>
    </p:spTree>
    <p:extLst>
      <p:ext uri="{BB962C8B-B14F-4D97-AF65-F5344CB8AC3E}">
        <p14:creationId xmlns:p14="http://schemas.microsoft.com/office/powerpoint/2010/main" val="336418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算法的主要架构如下：</a:t>
            </a:r>
            <a:endParaRPr lang="en-US" altLang="zh-CN" sz="2000" b="1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FA3DFF43-5E15-4852-812E-E1343140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30" y="1692386"/>
            <a:ext cx="4471132" cy="50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4">
            <a:extLst>
              <a:ext uri="{FF2B5EF4-FFF2-40B4-BE49-F238E27FC236}">
                <a16:creationId xmlns:a16="http://schemas.microsoft.com/office/drawing/2014/main" id="{59B7183D-2EC8-4260-A7EE-FA7B8FBBC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340" y="1881554"/>
            <a:ext cx="3722075" cy="3406714"/>
          </a:xfrm>
          <a:prstGeom prst="rect">
            <a:avLst/>
          </a:prstGeom>
          <a:solidFill>
            <a:srgbClr val="D9EDEE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输入：电路设计文件，优化空间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输出：优化流程序列</a:t>
            </a:r>
            <a:endParaRPr kumimoji="0" lang="en-US" altLang="zh-CN" sz="1400" b="1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1-2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行：初始化逻辑综合环境和智能体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3-21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行：智能体在</a:t>
            </a: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集范围内进行训练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8-16行：智能体迭代地建议k个基元优</a:t>
            </a: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化的序列以产生优化流程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18-19行：计算损失，并对策略网络和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</a:t>
            </a: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价值网络进行训练</a:t>
            </a:r>
          </a:p>
        </p:txBody>
      </p:sp>
    </p:spTree>
    <p:extLst>
      <p:ext uri="{BB962C8B-B14F-4D97-AF65-F5344CB8AC3E}">
        <p14:creationId xmlns:p14="http://schemas.microsoft.com/office/powerpoint/2010/main" val="385610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算法部分代码展示：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D64AD-CCBC-497F-9845-FCFDE916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8" y="1881554"/>
            <a:ext cx="6222602" cy="4586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84848D-02A6-40DA-B17F-E7A72BAE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6" y="1420441"/>
            <a:ext cx="6506142" cy="53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7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算法代码结果：</a:t>
            </a:r>
            <a:endParaRPr lang="en-US" altLang="zh-CN" sz="2000" b="1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46C0FED3-6F78-4449-ACF5-90141516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4" y="1636660"/>
            <a:ext cx="6785219" cy="511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62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输出特征：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AD20A9-E0DC-4A1E-8A5E-AB54E59A31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427" y="1532167"/>
            <a:ext cx="5274310" cy="3433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170C42-2BE9-4C37-889C-1C7992A864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90664" y="1370568"/>
            <a:ext cx="6544200" cy="33445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0CA68E-EEDB-4F5A-B35F-27AEA2AC7029}"/>
              </a:ext>
            </a:extLst>
          </p:cNvPr>
          <p:cNvPicPr/>
          <p:nvPr/>
        </p:nvPicPr>
        <p:blipFill rotWithShape="1">
          <a:blip r:embed="rId4"/>
          <a:srcRect b="32299"/>
          <a:stretch/>
        </p:blipFill>
        <p:spPr>
          <a:xfrm>
            <a:off x="3676828" y="4261111"/>
            <a:ext cx="6276064" cy="2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45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感兴趣的方向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逻辑综合</a:t>
            </a:r>
            <a:endParaRPr lang="en-US" altLang="zh-CN" sz="2000" b="1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0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000" b="1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08471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9C34BF0-CADE-3140-AB1E-209C107B3BA2}"/>
              </a:ext>
            </a:extLst>
          </p:cNvPr>
          <p:cNvSpPr txBox="1"/>
          <p:nvPr/>
        </p:nvSpPr>
        <p:spPr>
          <a:xfrm>
            <a:off x="4757845" y="4596004"/>
            <a:ext cx="26763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OSCC</a:t>
            </a:r>
          </a:p>
          <a:p>
            <a:pPr algn="ctr"/>
            <a:r>
              <a:rPr kumimoji="1" lang="en-US" altLang="zh-CN" sz="36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课题组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837D5BE-F174-4A66-9FF6-3501665ABD16}"/>
              </a:ext>
            </a:extLst>
          </p:cNvPr>
          <p:cNvGrpSpPr/>
          <p:nvPr/>
        </p:nvGrpSpPr>
        <p:grpSpPr>
          <a:xfrm>
            <a:off x="3540992" y="2320197"/>
            <a:ext cx="4906440" cy="1747706"/>
            <a:chOff x="375498" y="4757111"/>
            <a:chExt cx="4906440" cy="174770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31AF01D-C45B-4AF6-8377-790588F05D1F}"/>
                </a:ext>
              </a:extLst>
            </p:cNvPr>
            <p:cNvSpPr txBox="1"/>
            <p:nvPr/>
          </p:nvSpPr>
          <p:spPr>
            <a:xfrm>
              <a:off x="375498" y="4757111"/>
              <a:ext cx="4906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感谢聆听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CCE0D0-D98B-42E7-B335-C1762F70612C}"/>
                </a:ext>
              </a:extLst>
            </p:cNvPr>
            <p:cNvSpPr txBox="1"/>
            <p:nvPr/>
          </p:nvSpPr>
          <p:spPr>
            <a:xfrm>
              <a:off x="375498" y="5981597"/>
              <a:ext cx="4906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Thanks for your attention</a:t>
              </a:r>
              <a:endParaRPr lang="zh-CN" altLang="en-US" sz="2800" dirty="0">
                <a:solidFill>
                  <a:srgbClr val="0070C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cxnSp>
          <p:nvCxnSpPr>
            <p:cNvPr id="11" name="直接连接符 9">
              <a:extLst>
                <a:ext uri="{FF2B5EF4-FFF2-40B4-BE49-F238E27FC236}">
                  <a16:creationId xmlns:a16="http://schemas.microsoft.com/office/drawing/2014/main" id="{79B92E0E-F053-564A-BAEF-A835E72BC302}"/>
                </a:ext>
              </a:extLst>
            </p:cNvPr>
            <p:cNvCxnSpPr/>
            <p:nvPr/>
          </p:nvCxnSpPr>
          <p:spPr>
            <a:xfrm>
              <a:off x="698546" y="5933282"/>
              <a:ext cx="4198144" cy="241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0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14936-1E24-DC49-8865-8648EB5D2806}"/>
              </a:ext>
            </a:extLst>
          </p:cNvPr>
          <p:cNvSpPr txBox="1"/>
          <p:nvPr/>
        </p:nvSpPr>
        <p:spPr>
          <a:xfrm>
            <a:off x="5104097" y="216956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747002-619A-7D41-9183-6C401B926C47}"/>
              </a:ext>
            </a:extLst>
          </p:cNvPr>
          <p:cNvSpPr txBox="1"/>
          <p:nvPr/>
        </p:nvSpPr>
        <p:spPr>
          <a:xfrm>
            <a:off x="5097405" y="3043289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学习总结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C9D592-14E3-CE4D-99F9-38820BAA1356}"/>
              </a:ext>
            </a:extLst>
          </p:cNvPr>
          <p:cNvSpPr txBox="1"/>
          <p:nvPr/>
        </p:nvSpPr>
        <p:spPr>
          <a:xfrm>
            <a:off x="5104965" y="391701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学习总结</a:t>
            </a: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7F65BBE-C435-1647-B769-47EC65057899}"/>
              </a:ext>
            </a:extLst>
          </p:cNvPr>
          <p:cNvSpPr/>
          <p:nvPr/>
        </p:nvSpPr>
        <p:spPr>
          <a:xfrm>
            <a:off x="4106763" y="2038707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8C12D7-6A27-4E49-AD98-868DED788A01}"/>
              </a:ext>
            </a:extLst>
          </p:cNvPr>
          <p:cNvSpPr txBox="1"/>
          <p:nvPr/>
        </p:nvSpPr>
        <p:spPr>
          <a:xfrm>
            <a:off x="4106763" y="216956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0BB7EC6F-275E-BA41-A36D-C0C064D8B622}"/>
              </a:ext>
            </a:extLst>
          </p:cNvPr>
          <p:cNvSpPr/>
          <p:nvPr/>
        </p:nvSpPr>
        <p:spPr>
          <a:xfrm>
            <a:off x="4100071" y="2917075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F2B06B-2BFD-B540-9CC5-FB74B9CA12A6}"/>
              </a:ext>
            </a:extLst>
          </p:cNvPr>
          <p:cNvSpPr txBox="1"/>
          <p:nvPr/>
        </p:nvSpPr>
        <p:spPr>
          <a:xfrm>
            <a:off x="4093460" y="3039909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30099B3A-D604-7043-9409-74D6F719B202}"/>
              </a:ext>
            </a:extLst>
          </p:cNvPr>
          <p:cNvSpPr/>
          <p:nvPr/>
        </p:nvSpPr>
        <p:spPr>
          <a:xfrm>
            <a:off x="4107631" y="379544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181827-09FF-134F-840D-3F875F5D0BD7}"/>
              </a:ext>
            </a:extLst>
          </p:cNvPr>
          <p:cNvSpPr txBox="1"/>
          <p:nvPr/>
        </p:nvSpPr>
        <p:spPr>
          <a:xfrm>
            <a:off x="4098943" y="391272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7D3FB3-D133-4713-A1F7-5394FCC340FE}"/>
              </a:ext>
            </a:extLst>
          </p:cNvPr>
          <p:cNvSpPr txBox="1"/>
          <p:nvPr/>
        </p:nvSpPr>
        <p:spPr>
          <a:xfrm>
            <a:off x="5097405" y="4744302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感兴趣的内容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C163A7E9-DE66-4ABB-9CA4-E60B51F92275}"/>
              </a:ext>
            </a:extLst>
          </p:cNvPr>
          <p:cNvSpPr/>
          <p:nvPr/>
        </p:nvSpPr>
        <p:spPr>
          <a:xfrm>
            <a:off x="4100071" y="4622733"/>
            <a:ext cx="757776" cy="757776"/>
          </a:xfrm>
          <a:prstGeom prst="diamond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4A9FCF-0D80-4E7A-90BC-B5907A158FB8}"/>
              </a:ext>
            </a:extLst>
          </p:cNvPr>
          <p:cNvSpPr txBox="1"/>
          <p:nvPr/>
        </p:nvSpPr>
        <p:spPr>
          <a:xfrm>
            <a:off x="4091383" y="4740011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5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个人简介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各位老师，同学们：</a:t>
            </a:r>
            <a:endParaRPr lang="en-US" altLang="zh-CN" sz="20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000" b="1" dirty="0"/>
              <a:t>      </a:t>
            </a:r>
            <a:r>
              <a:rPr lang="zh-CN" altLang="en-US" sz="2000" b="1" dirty="0"/>
              <a:t>大家上午好！</a:t>
            </a:r>
            <a:endParaRPr lang="en-US" altLang="zh-CN" sz="20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000" b="1" dirty="0"/>
              <a:t>      </a:t>
            </a:r>
            <a:r>
              <a:rPr lang="zh-CN" altLang="en-US" sz="2000" b="1" dirty="0"/>
              <a:t>我叫万云鹏，是西安电子科技大学的一名研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学生，目前跟随游海龙组的李聪老师进行学习。很荣幸能够参加这次的水滴计划的培训。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F425EE-4A30-4E8C-92F6-4FB202FC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10" b="4031"/>
          <a:stretch/>
        </p:blipFill>
        <p:spPr>
          <a:xfrm>
            <a:off x="415284" y="3269893"/>
            <a:ext cx="3310845" cy="3005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1547A5-C08D-410B-8B5D-E83D7652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58" y="2751992"/>
            <a:ext cx="4371060" cy="3754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C0E7BF-22FF-4371-963D-24B6D535686A}"/>
              </a:ext>
            </a:extLst>
          </p:cNvPr>
          <p:cNvSpPr txBox="1"/>
          <p:nvPr/>
        </p:nvSpPr>
        <p:spPr>
          <a:xfrm>
            <a:off x="4016275" y="4121317"/>
            <a:ext cx="2295697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1.C++</a:t>
            </a:r>
            <a:r>
              <a:rPr lang="zh-CN" altLang="en-US" sz="20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的学习情况</a:t>
            </a:r>
            <a:endParaRPr lang="en-US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2.EDA</a:t>
            </a:r>
            <a:r>
              <a:rPr lang="zh-CN" altLang="en-US" sz="20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的学习总结</a:t>
            </a:r>
            <a:endParaRPr lang="en-US" altLang="zh-CN" sz="20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3.EDA</a:t>
            </a:r>
            <a:r>
              <a:rPr lang="zh-CN" altLang="en-US" sz="20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的工程实践</a:t>
            </a:r>
          </a:p>
        </p:txBody>
      </p:sp>
    </p:spTree>
    <p:extLst>
      <p:ext uri="{BB962C8B-B14F-4D97-AF65-F5344CB8AC3E}">
        <p14:creationId xmlns:p14="http://schemas.microsoft.com/office/powerpoint/2010/main" val="125901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2.C++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对于</a:t>
            </a:r>
            <a:r>
              <a:rPr lang="en-US" altLang="zh-CN" sz="2000" b="1" dirty="0"/>
              <a:t>C++</a:t>
            </a:r>
            <a:r>
              <a:rPr lang="zh-CN" altLang="en-US" sz="2000" b="1" dirty="0"/>
              <a:t>的学习，因为本科阶段代码方面基础薄弱，所以比较吃力。主要分三个阶段：编译过程的学习；编译工具的使用；代码编写的学习。</a:t>
            </a:r>
            <a:endParaRPr lang="en-US" altLang="zh-CN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884BCB-AC22-4370-83D3-01779B827783}"/>
              </a:ext>
            </a:extLst>
          </p:cNvPr>
          <p:cNvSpPr txBox="1"/>
          <p:nvPr/>
        </p:nvSpPr>
        <p:spPr>
          <a:xfrm flipH="1">
            <a:off x="485333" y="2602522"/>
            <a:ext cx="1818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编译过程的学习主要是：通过对</a:t>
            </a:r>
            <a:r>
              <a:rPr lang="en-US" altLang="zh-CN" dirty="0" err="1">
                <a:solidFill>
                  <a:srgbClr val="FF0000"/>
                </a:solidFill>
              </a:rPr>
              <a:t>gcc</a:t>
            </a:r>
            <a:r>
              <a:rPr lang="zh-CN" altLang="en-US" dirty="0">
                <a:solidFill>
                  <a:srgbClr val="FF0000"/>
                </a:solidFill>
              </a:rPr>
              <a:t>编译器和</a:t>
            </a:r>
            <a:r>
              <a:rPr lang="en-US" altLang="zh-CN" dirty="0" err="1">
                <a:solidFill>
                  <a:srgbClr val="FF0000"/>
                </a:solidFill>
              </a:rPr>
              <a:t>gdb</a:t>
            </a:r>
            <a:r>
              <a:rPr lang="zh-CN" altLang="en-US" dirty="0">
                <a:solidFill>
                  <a:srgbClr val="FF0000"/>
                </a:solidFill>
              </a:rPr>
              <a:t>调试器</a:t>
            </a:r>
            <a:r>
              <a:rPr lang="zh-CN" altLang="en-US" dirty="0"/>
              <a:t>的学习使用，了解了代码从预处理，编译，汇编，链接等一步步转化为可执行文件的流程。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80A769-9496-4406-A4AE-E592C4FD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980870"/>
            <a:ext cx="8207850" cy="48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7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2.C++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编译工具的使用方面，主要按照课件里给的部分插件，像</a:t>
            </a:r>
            <a:r>
              <a:rPr lang="en-US" altLang="zh-CN" sz="2000" b="1" dirty="0" err="1"/>
              <a:t>VsCode,cmake</a:t>
            </a:r>
            <a:r>
              <a:rPr lang="zh-CN" altLang="en-US" sz="2000" b="1" dirty="0"/>
              <a:t>，</a:t>
            </a:r>
            <a:r>
              <a:rPr lang="en-US" altLang="zh-CN" sz="2000" b="1" dirty="0" err="1"/>
              <a:t>Gtest</a:t>
            </a:r>
            <a:r>
              <a:rPr lang="zh-CN" altLang="en-US" sz="2000" b="1" dirty="0"/>
              <a:t>等的学习，使用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8A934-0EA3-4A48-BDE8-47DB130A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19172"/>
            <a:ext cx="8899032" cy="4934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1DF5A6-5DDD-4A22-BD24-E02925DCE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0"/>
          <a:stretch/>
        </p:blipFill>
        <p:spPr>
          <a:xfrm>
            <a:off x="6856279" y="1700306"/>
            <a:ext cx="5304706" cy="500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0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2.C++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代码编写的学习，主要是依据教材</a:t>
            </a:r>
            <a:r>
              <a:rPr lang="en-US" altLang="zh-CN" sz="2000" b="1" dirty="0"/>
              <a:t>《</a:t>
            </a:r>
            <a:r>
              <a:rPr lang="fr-FR" altLang="zh-CN" sz="2000" b="1" dirty="0"/>
              <a:t>C++ Primer Plus  </a:t>
            </a:r>
            <a:r>
              <a:rPr lang="zh-CN" altLang="fr-FR" sz="2000" b="1" dirty="0"/>
              <a:t>第</a:t>
            </a:r>
            <a:r>
              <a:rPr lang="fr-FR" altLang="zh-CN" sz="2000" b="1" dirty="0"/>
              <a:t>6</a:t>
            </a:r>
            <a:r>
              <a:rPr lang="zh-CN" altLang="fr-FR" sz="2000" b="1" dirty="0"/>
              <a:t>版  中文版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进行学习，但是因为本科唯一学的是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语言，它和</a:t>
            </a:r>
            <a:r>
              <a:rPr lang="en-US" altLang="zh-CN" sz="2000" b="1" dirty="0" err="1"/>
              <a:t>c++</a:t>
            </a:r>
            <a:r>
              <a:rPr lang="zh-CN" altLang="en-US" sz="2000" b="1" dirty="0"/>
              <a:t>的编写还是有一些出入，而且大一学的知识也忘了很多，这本书从头开始看，按照它给的一些例题进行实践，所以进度比较慢。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59BADE-DE46-4C87-98B6-7EBF0B85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9" y="2304632"/>
            <a:ext cx="10850880" cy="41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sz="2000" b="1" dirty="0"/>
              <a:t>EDA</a:t>
            </a:r>
            <a:r>
              <a:rPr lang="zh-CN" altLang="en-US" sz="2000" b="1" dirty="0"/>
              <a:t>的学习情况大概也可以分为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个方面：</a:t>
            </a:r>
            <a:r>
              <a:rPr lang="en-US" altLang="zh-CN" sz="2000" b="1" dirty="0"/>
              <a:t>EDA</a:t>
            </a:r>
            <a:r>
              <a:rPr lang="zh-CN" altLang="en-US" sz="2000" b="1" dirty="0"/>
              <a:t>的流程学习，</a:t>
            </a:r>
            <a:r>
              <a:rPr lang="en-US" altLang="zh-CN" sz="2000" b="1" dirty="0" err="1"/>
              <a:t>iEDA</a:t>
            </a:r>
            <a:r>
              <a:rPr lang="en-US" altLang="zh-CN" sz="2000" b="1" dirty="0"/>
              <a:t> flow</a:t>
            </a:r>
            <a:r>
              <a:rPr lang="zh-CN" altLang="en-US" sz="2000" b="1" dirty="0"/>
              <a:t>的实践，算法设计的实践题。</a:t>
            </a:r>
            <a:endParaRPr lang="en-US" altLang="zh-CN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D20505-A0AD-49FA-B17D-541B0DAB9404}"/>
              </a:ext>
            </a:extLst>
          </p:cNvPr>
          <p:cNvSpPr txBox="1"/>
          <p:nvPr/>
        </p:nvSpPr>
        <p:spPr>
          <a:xfrm>
            <a:off x="751840" y="2648175"/>
            <a:ext cx="167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EDA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的流程学习，因为这一部分给的资料比较完整，讲座也很好，收获比较多。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3553A-829D-414F-A78B-DE7B8D91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80" y="1724603"/>
            <a:ext cx="9469120" cy="47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sz="2000" b="1" dirty="0" err="1"/>
              <a:t>iEDA</a:t>
            </a:r>
            <a:r>
              <a:rPr lang="en-US" altLang="zh-CN" sz="2000" b="1" dirty="0"/>
              <a:t> flow</a:t>
            </a:r>
            <a:r>
              <a:rPr lang="zh-CN" altLang="en-US" sz="2000" b="1" dirty="0"/>
              <a:t>的实践主要是在自己的虚拟机内完成</a:t>
            </a:r>
            <a:r>
              <a:rPr lang="en-US" altLang="zh-CN" sz="2000" b="1" dirty="0" err="1"/>
              <a:t>iEDA</a:t>
            </a:r>
            <a:r>
              <a:rPr lang="zh-CN" altLang="en-US" sz="2000" b="1" dirty="0"/>
              <a:t>的环境配置和编译，这中间也踩了好些个坑，最后完成了</a:t>
            </a:r>
            <a:r>
              <a:rPr lang="en-US" altLang="zh-CN" sz="2000" b="1" dirty="0"/>
              <a:t>demo</a:t>
            </a:r>
            <a:r>
              <a:rPr lang="zh-CN" altLang="en-US" sz="2000" b="1" dirty="0"/>
              <a:t>。对于</a:t>
            </a:r>
            <a:r>
              <a:rPr lang="en-US" altLang="zh-CN" sz="2000" b="1" dirty="0"/>
              <a:t>EDA</a:t>
            </a:r>
            <a:r>
              <a:rPr lang="zh-CN" altLang="en-US" sz="2000" b="1" dirty="0"/>
              <a:t>各个流程的库文件，输入输出都有了进一步的理解。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A5CF01-C6CB-4029-BCF8-8E27C38A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33"/>
          <a:stretch/>
        </p:blipFill>
        <p:spPr>
          <a:xfrm>
            <a:off x="193040" y="1976186"/>
            <a:ext cx="6786880" cy="47771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198D7B-F0C3-4096-AE48-AC037A2D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25" y="1923827"/>
            <a:ext cx="4179775" cy="4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8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7365C-5293-4E98-A79D-5243C58F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655"/>
            <a:ext cx="10959008" cy="930498"/>
          </a:xfrm>
        </p:spPr>
        <p:txBody>
          <a:bodyPr/>
          <a:lstStyle/>
          <a:p>
            <a:r>
              <a:rPr lang="en-US" altLang="zh-CN" dirty="0"/>
              <a:t>3.EDA</a:t>
            </a:r>
            <a:r>
              <a:rPr lang="zh-CN" altLang="en-US" dirty="0"/>
              <a:t>的学习情况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FB63E-EF2C-4B6A-8C4C-621CB14C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000" b="1" dirty="0"/>
              <a:t>算法的工程实践我选择的是</a:t>
            </a:r>
            <a:r>
              <a:rPr lang="en-US" altLang="zh-CN" sz="2000" b="1" dirty="0"/>
              <a:t>A4:FPGA</a:t>
            </a:r>
            <a:r>
              <a:rPr lang="zh-CN" altLang="en-US" sz="2000" b="1" dirty="0"/>
              <a:t>工艺映射算法及优化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F2B5C-0E22-4BAA-BAE9-8C9249A6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6676"/>
            <a:ext cx="6799458" cy="32345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E57379-81FE-4EEB-BCBF-90CDB03A434C}"/>
              </a:ext>
            </a:extLst>
          </p:cNvPr>
          <p:cNvSpPr txBox="1"/>
          <p:nvPr/>
        </p:nvSpPr>
        <p:spPr>
          <a:xfrm>
            <a:off x="7693269" y="2708031"/>
            <a:ext cx="29483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本问题主要是针对给定的</a:t>
            </a:r>
            <a:r>
              <a:rPr lang="en-US" altLang="zh-CN" dirty="0"/>
              <a:t>AIG</a:t>
            </a:r>
            <a:r>
              <a:rPr lang="zh-CN" altLang="en-US" dirty="0"/>
              <a:t>（</a:t>
            </a:r>
            <a:r>
              <a:rPr lang="en-US" altLang="zh-CN" dirty="0"/>
              <a:t>And-Inverter Graph</a:t>
            </a:r>
            <a:r>
              <a:rPr lang="zh-CN" altLang="en-US" dirty="0"/>
              <a:t>）形式的输入组合逻辑电路，设计出一套</a:t>
            </a:r>
            <a:r>
              <a:rPr lang="zh-CN" altLang="en-US" dirty="0">
                <a:solidFill>
                  <a:srgbClr val="FF0000"/>
                </a:solidFill>
              </a:rPr>
              <a:t>智能流程算法</a:t>
            </a:r>
            <a:r>
              <a:rPr lang="zh-CN" altLang="en-US" dirty="0"/>
              <a:t>，其可以根据网表的特征，动态地给出合适的逻辑优化算法序列，最终输出功能等价的 </a:t>
            </a:r>
            <a:r>
              <a:rPr lang="en-US" altLang="zh-CN" dirty="0"/>
              <a:t>LUT</a:t>
            </a:r>
            <a:r>
              <a:rPr lang="zh-CN" altLang="en-US" dirty="0"/>
              <a:t>（</a:t>
            </a:r>
            <a:r>
              <a:rPr lang="en-US" altLang="zh-CN" dirty="0"/>
              <a:t>look-up table</a:t>
            </a:r>
            <a:r>
              <a:rPr lang="zh-CN" altLang="en-US" dirty="0"/>
              <a:t>）网表。</a:t>
            </a:r>
          </a:p>
        </p:txBody>
      </p:sp>
    </p:spTree>
    <p:extLst>
      <p:ext uri="{BB962C8B-B14F-4D97-AF65-F5344CB8AC3E}">
        <p14:creationId xmlns:p14="http://schemas.microsoft.com/office/powerpoint/2010/main" val="3462780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db95a24-2b95-4bf6-8262-ec269aa88444"/>
  <p:tag name="COMMONDATA" val="eyJoZGlkIjoiNDNlMTA4NjFkYmZhNmE5MjgxNTZiMmZjMWZjMjk0ZTcifQ=="/>
</p:tagLst>
</file>

<file path=ppt/theme/theme1.xml><?xml version="1.0" encoding="utf-8"?>
<a:theme xmlns:a="http://schemas.openxmlformats.org/drawingml/2006/main" name="Netwo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760</Words>
  <Application>Microsoft Office PowerPoint</Application>
  <PresentationFormat>宽屏</PresentationFormat>
  <Paragraphs>78</Paragraphs>
  <Slides>17</Slides>
  <Notes>0</Notes>
  <HiddenSlides>14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等线 Light</vt:lpstr>
      <vt:lpstr>华康俪金黑W8(P)</vt:lpstr>
      <vt:lpstr>华文中宋</vt:lpstr>
      <vt:lpstr>隶书</vt:lpstr>
      <vt:lpstr>微软雅黑</vt:lpstr>
      <vt:lpstr>微软雅黑</vt:lpstr>
      <vt:lpstr>Arial</vt:lpstr>
      <vt:lpstr>Arial Black</vt:lpstr>
      <vt:lpstr>Times New Roman</vt:lpstr>
      <vt:lpstr>Wingdings</vt:lpstr>
      <vt:lpstr>Network</vt:lpstr>
      <vt:lpstr>自定义设计方案</vt:lpstr>
      <vt:lpstr>iEDA水滴计划答辩                     ——2024             </vt:lpstr>
      <vt:lpstr>PowerPoint 演示文稿</vt:lpstr>
      <vt:lpstr>1.个人简介</vt:lpstr>
      <vt:lpstr>2.C++的学习情况</vt:lpstr>
      <vt:lpstr>2.C++的学习情况</vt:lpstr>
      <vt:lpstr>2.C++的学习情况</vt:lpstr>
      <vt:lpstr>3.EDA的学习情况</vt:lpstr>
      <vt:lpstr>3.EDA的学习情况</vt:lpstr>
      <vt:lpstr>3.EDA的学习情况</vt:lpstr>
      <vt:lpstr>3.EDA的学习情况</vt:lpstr>
      <vt:lpstr>3.EDA的学习情况</vt:lpstr>
      <vt:lpstr>3.EDA的学习情况</vt:lpstr>
      <vt:lpstr>3.EDA的学习情况</vt:lpstr>
      <vt:lpstr>3.EDA的学习情况</vt:lpstr>
      <vt:lpstr>3.EDA的学习情况</vt:lpstr>
      <vt:lpstr>4.感兴趣的方向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云鹏 万</cp:lastModifiedBy>
  <cp:revision>2700</cp:revision>
  <dcterms:created xsi:type="dcterms:W3CDTF">2018-08-11T07:24:00Z</dcterms:created>
  <dcterms:modified xsi:type="dcterms:W3CDTF">2024-08-17T03:53:29Z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31BB6DA3ED414C6BA5EC78DEE94590E6</vt:lpwstr>
  </property>
  <property fmtid="{D5CDD505-2E9C-101B-9397-08002B2CF9AE}" pid="3" name="KSOProductBuildVer">
    <vt:lpwstr>2052-11.1.0.12302</vt:lpwstr>
  </property>
</Properties>
</file>